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547" r:id="rId3"/>
    <p:sldId id="629" r:id="rId4"/>
    <p:sldId id="256" r:id="rId5"/>
    <p:sldId id="258" r:id="rId6"/>
    <p:sldId id="257" r:id="rId7"/>
    <p:sldId id="260" r:id="rId8"/>
    <p:sldId id="261" r:id="rId9"/>
    <p:sldId id="263" r:id="rId10"/>
    <p:sldId id="5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4531" autoAdjust="0"/>
  </p:normalViewPr>
  <p:slideViewPr>
    <p:cSldViewPr snapToGrid="0">
      <p:cViewPr varScale="1">
        <p:scale>
          <a:sx n="70" d="100"/>
          <a:sy n="70" d="100"/>
        </p:scale>
        <p:origin x="21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BE358-4C95-45DA-8CD2-34CD5DCA14AD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568C0-A7AC-4D18-A893-C8999FCE0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4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11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79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88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4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28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568C0-A7AC-4D18-A893-C8999FCE0A7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7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C8BA1-4B70-337E-1F84-29DF8F8AF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FE769-E044-E646-00C7-0DEF6E91A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4442F-4045-FC77-3DC5-096CCC5D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74B22-14C1-AE0B-225C-8B431AEEB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EF60D-B5A4-4395-7DDE-17DB2238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7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098F-1DAC-45C5-2A39-8700DA0F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89822-3205-FD77-1A79-6F5B6BAEB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27F1A-42DC-FF2F-46AF-4303E230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2338C-BFDA-4DC4-054B-92BC9CE1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C3B09-CA20-B0E5-40B6-F7BCF256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9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68F875-5583-CC23-8625-C3175F1BE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177DE-4F5B-FAFD-D217-ACA7DB866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60841-207D-DC46-05B0-063ACE18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D3EAE-0C5E-1F58-7639-E12E1B2DB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D22CC-373E-8FC7-8621-EB1501B0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40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19219"/>
            <a:ext cx="10363200" cy="49244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23CE0313-DDAE-D28B-7253-03369CAC32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07401" cy="90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0050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521017" y="6583363"/>
            <a:ext cx="609600" cy="228600"/>
          </a:xfrm>
          <a:prstGeom prst="rect">
            <a:avLst/>
          </a:prstGeom>
          <a:noFill/>
        </p:spPr>
        <p:txBody>
          <a:bodyPr wrap="none"/>
          <a:lstStyle/>
          <a:p>
            <a:pPr algn="r" eaLnBrk="0" hangingPunct="0">
              <a:defRPr/>
            </a:pPr>
            <a:fld id="{47079EB4-A7E7-4DE0-A993-05FD37F7AF35}" type="slidenum">
              <a:rPr lang="en-US" sz="900">
                <a:latin typeface="Arial" pitchFamily="34" charset="0"/>
                <a:cs typeface="Arial" pitchFamily="34" charset="0"/>
              </a:rPr>
              <a:pPr algn="r" eaLnBrk="0" hangingPunct="0">
                <a:defRPr/>
              </a:pPr>
              <a:t>‹#›</a:t>
            </a:fld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843482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6127"/>
            <a:ext cx="10972800" cy="4924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3"/>
            <a:ext cx="10972800" cy="49831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Clr>
                <a:srgbClr val="FFFF00"/>
              </a:buClr>
              <a:defRPr/>
            </a:lvl1pPr>
            <a:lvl2pPr>
              <a:buClr>
                <a:srgbClr val="FFFF00"/>
              </a:buClr>
              <a:defRPr/>
            </a:lvl2pPr>
            <a:lvl3pPr>
              <a:buClr>
                <a:srgbClr val="FFFF00"/>
              </a:buClr>
              <a:defRPr/>
            </a:lvl3pPr>
            <a:lvl4pPr>
              <a:buClr>
                <a:srgbClr val="FFFF00"/>
              </a:buClr>
              <a:defRPr/>
            </a:lvl4pPr>
            <a:lvl5pPr>
              <a:buClr>
                <a:srgbClr val="FFFF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591300"/>
            <a:ext cx="12192000" cy="2667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chemeClr val="tx2">
                  <a:lumMod val="75000"/>
                </a:schemeClr>
              </a:gs>
              <a:gs pos="66000">
                <a:schemeClr val="accent6"/>
              </a:gs>
              <a:gs pos="100000">
                <a:srgbClr val="FFC000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28800" y="821412"/>
            <a:ext cx="8534400" cy="0"/>
          </a:xfrm>
          <a:prstGeom prst="line">
            <a:avLst/>
          </a:prstGeom>
          <a:ln w="31750" cmpd="sng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411238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47200" y="6553200"/>
            <a:ext cx="2844800" cy="3048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E1A77EF-BF8E-4C45-9CDC-24DDCA950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4165600" y="6553200"/>
            <a:ext cx="3860800" cy="30480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Criminal Law Department</a:t>
            </a:r>
          </a:p>
        </p:txBody>
      </p:sp>
    </p:spTree>
    <p:extLst>
      <p:ext uri="{BB962C8B-B14F-4D97-AF65-F5344CB8AC3E}">
        <p14:creationId xmlns:p14="http://schemas.microsoft.com/office/powerpoint/2010/main" val="604156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bg>
      <p:bgPr>
        <a:gradFill flip="none" rotWithShape="1">
          <a:gsLst>
            <a:gs pos="100000">
              <a:schemeClr val="bg1"/>
            </a:gs>
            <a:gs pos="100000">
              <a:schemeClr val="bg2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97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8878-4273-E363-C18E-6DFAC1C4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D0EA6-8EED-FF8C-BC81-09BB6F0C8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B7408-6EB1-7BB6-D311-44B89ECD2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6D6F9-8D9C-599D-91A2-CABF008A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4AB5E-2F53-1175-5563-FEC94D3A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5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DD9BE-A3D2-74B0-02E5-3B121374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3A01E-DCA8-8E56-689C-618380FD3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DB7E8-FDAF-5F41-3F87-B5657AE9B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0B44F-B112-F843-CBA2-50FD7A41A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E02D4-E43F-F2F3-40E7-9EB20E55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1C40B-1A7A-AA1A-5F8C-484D812C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73F6B-6080-AA85-8A57-0B71FBDBE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F6A39-D8ED-A05A-FB64-C73AED73B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99D44-0FB5-11C8-1AA6-02A00EFB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8CAE4-BEBB-5454-C75F-68E455D3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6ED4E-548A-AEC1-4C4E-F29463FC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4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A98A-7E8C-7138-F29B-CF5476C0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BAF70-9E8A-A4FC-700F-4098CB50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40EEC-12EB-125F-4E18-E64929EB1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8B431-2CF0-B645-C95E-A578B5984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A7C77A-E4EF-B36C-0343-8D9F201F6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64C46-9A5E-1C61-4F31-63C170A1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FFB962-0E72-56C9-9549-10210AA19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FC4B30-4EFA-308F-473A-05E11005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7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70CA-1C7A-68CB-99FE-CE7D18F3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68D770-AC4A-1ED7-AA2C-BF76D574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3905A-E714-4A74-4410-058CB4C3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7C9A0-ECA4-6531-AACE-857F86CB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8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B2A14B-55BB-CF23-02D6-367B6C166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236DEF-9DD7-525B-1A24-DFD5BE73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7BAFA-61F5-D798-E105-69881F08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E4FE-8210-23F3-725E-BA7A5D24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941F3-B398-A1C5-73BF-AC81DD6F5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0A354-1150-ACA4-AE84-4FD149D6B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2C85A-DAC6-AB64-0BB7-C5AFAC6D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079D22-64DF-5F72-584E-0B96DF1E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C66D0-53D0-A644-74FC-6693FC57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4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E5D21-A7B4-EAF6-762F-437E93C91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A83294-31FC-9A15-6AFF-BEE49674E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4B0EF-969E-67DC-125D-DA86BAE02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2ADD7-6CF7-A1BF-70BF-FA0906A9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1F331-4BAF-5FD1-B8E9-55740EFB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5B034-496B-DE38-D07E-30653CAB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985B7-056F-D8A4-C01A-CCD5E183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52909-19E1-B94F-3406-0984D9069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8BF12-AA7B-83C4-4FD0-F4C823FC4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63EA5-6FA1-42FD-ADD0-A582C3023A29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6620D-FC38-C96F-1B18-22853725E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1CC05-822C-5A36-06AA-DAF24F055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CC815-B244-436C-B9C7-F489AEC62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206500" y="228600"/>
            <a:ext cx="9779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/>
          </a:p>
        </p:txBody>
      </p:sp>
      <p:sp>
        <p:nvSpPr>
          <p:cNvPr id="1308677" name="Text Box 5"/>
          <p:cNvSpPr txBox="1">
            <a:spLocks noChangeArrowheads="1"/>
          </p:cNvSpPr>
          <p:nvPr/>
        </p:nvSpPr>
        <p:spPr bwMode="gray">
          <a:xfrm>
            <a:off x="775709" y="6581775"/>
            <a:ext cx="26035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100" b="1" i="1" dirty="0">
                <a:latin typeface="Arial" pitchFamily="34" charset="0"/>
                <a:cs typeface="Arial" pitchFamily="34" charset="0"/>
              </a:rPr>
              <a:t>SOLDIER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FIRST</a:t>
            </a:r>
            <a:r>
              <a:rPr lang="en-US" sz="1100" b="1" i="1" dirty="0">
                <a:latin typeface="Arial" pitchFamily="34" charset="0"/>
                <a:cs typeface="Arial" pitchFamily="34" charset="0"/>
              </a:rPr>
              <a:t>, LAWYER</a:t>
            </a:r>
            <a:r>
              <a:rPr lang="en-US" sz="1100" b="1" i="1" baseline="0" dirty="0">
                <a:latin typeface="Arial" pitchFamily="34" charset="0"/>
                <a:cs typeface="Arial" pitchFamily="34" charset="0"/>
              </a:rPr>
              <a:t> ALWAYS</a:t>
            </a:r>
            <a:endParaRPr lang="en-US" sz="11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Straight Connector 11"/>
          <p:cNvCxnSpPr>
            <a:cxnSpLocks noChangeShapeType="1"/>
          </p:cNvCxnSpPr>
          <p:nvPr userDrawn="1"/>
        </p:nvCxnSpPr>
        <p:spPr bwMode="auto">
          <a:xfrm>
            <a:off x="1219200" y="838200"/>
            <a:ext cx="9753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1" name="Straight Connector 15"/>
          <p:cNvCxnSpPr>
            <a:cxnSpLocks noChangeShapeType="1"/>
          </p:cNvCxnSpPr>
          <p:nvPr userDrawn="1"/>
        </p:nvCxnSpPr>
        <p:spPr bwMode="auto">
          <a:xfrm>
            <a:off x="1219200" y="914400"/>
            <a:ext cx="97536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7" name="TextBox 16"/>
          <p:cNvSpPr txBox="1"/>
          <p:nvPr userDrawn="1"/>
        </p:nvSpPr>
        <p:spPr>
          <a:xfrm>
            <a:off x="5435402" y="1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5435402" y="6581776"/>
            <a:ext cx="132119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9900"/>
                </a:solidFill>
                <a:latin typeface="+mn-lt"/>
                <a:cs typeface="+mn-cs"/>
              </a:rPr>
              <a:t>UNCLASSIFIED</a:t>
            </a:r>
          </a:p>
        </p:txBody>
      </p:sp>
      <p:cxnSp>
        <p:nvCxnSpPr>
          <p:cNvPr id="1034" name="Straight Connector 18"/>
          <p:cNvCxnSpPr>
            <a:cxnSpLocks noChangeShapeType="1"/>
          </p:cNvCxnSpPr>
          <p:nvPr userDrawn="1"/>
        </p:nvCxnSpPr>
        <p:spPr bwMode="auto">
          <a:xfrm>
            <a:off x="1219200" y="6553200"/>
            <a:ext cx="101600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5" name="Straight Connector 19"/>
          <p:cNvCxnSpPr>
            <a:cxnSpLocks noChangeShapeType="1"/>
          </p:cNvCxnSpPr>
          <p:nvPr userDrawn="1"/>
        </p:nvCxnSpPr>
        <p:spPr bwMode="auto">
          <a:xfrm>
            <a:off x="1219200" y="6477000"/>
            <a:ext cx="10160000" cy="0"/>
          </a:xfrm>
          <a:prstGeom prst="line">
            <a:avLst/>
          </a:prstGeom>
          <a:noFill/>
          <a:ln w="2540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DA48FBC4-42AA-8EF6-35C0-73ECB13E7FD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079" y="58143"/>
            <a:ext cx="1016000" cy="762000"/>
          </a:xfrm>
          <a:prstGeom prst="rect">
            <a:avLst/>
          </a:prstGeom>
        </p:spPr>
      </p:pic>
      <p:pic>
        <p:nvPicPr>
          <p:cNvPr id="3" name="Picture 2" descr="TJAGLCS Crest">
            <a:extLst>
              <a:ext uri="{FF2B5EF4-FFF2-40B4-BE49-F238E27FC236}">
                <a16:creationId xmlns:a16="http://schemas.microsoft.com/office/drawing/2014/main" id="{44A9DF8F-D26D-3C64-6557-03ABC0EF83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" y="43065"/>
            <a:ext cx="1142731" cy="85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94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ustice.gov/opinion/file/844116/dl" TargetMode="External"/><Relationship Id="rId3" Type="http://schemas.openxmlformats.org/officeDocument/2006/relationships/hyperlink" Target="https://www.whitehouse.gov/omb/information-for-agencies/circulars/" TargetMode="External"/><Relationship Id="rId7" Type="http://schemas.openxmlformats.org/officeDocument/2006/relationships/hyperlink" Target="https://www.justice.gov/olc/opinion/authority-continuance-government-functions-during-temporary-lapse-appropria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ustice.gov/olc/opinion/applicability-antideficiency-act-upon-lapse-agency%E2%80%99s-appropriation" TargetMode="External"/><Relationship Id="rId11" Type="http://schemas.openxmlformats.org/officeDocument/2006/relationships/hyperlink" Target="https://crsreports.congress.gov/" TargetMode="External"/><Relationship Id="rId5" Type="http://schemas.openxmlformats.org/officeDocument/2006/relationships/hyperlink" Target="https://media.defense.gov/2023/Sep/29/2003311351/-1/-1/0/DEPUTY-SECRETARY-OF-DEFENSE-MEMO-POTENTIAL-FOR-LAPSE-IN-FUNDING.PDF" TargetMode="External"/><Relationship Id="rId10" Type="http://schemas.openxmlformats.org/officeDocument/2006/relationships/hyperlink" Target="https://crsreports.congress.gov/AppropriationsStatusTable" TargetMode="External"/><Relationship Id="rId4" Type="http://schemas.openxmlformats.org/officeDocument/2006/relationships/hyperlink" Target="https://www.whitehouse.gov/omb/information-for-agencies/agency-contingency-plans/" TargetMode="External"/><Relationship Id="rId9" Type="http://schemas.openxmlformats.org/officeDocument/2006/relationships/hyperlink" Target="https://www.opm.gov/policy-data-oversight/pay-leave/furlough-guidance/#url=Shutdown-Furloug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ce.gov/olc/opinion/applicability-antideficiency-act-upon-lapse-agency%E2%80%99s-appropri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ustice.gov/opinion/file/844116/d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JAGLCS-training@army.mi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1450969"/>
            <a:ext cx="9144000" cy="430887"/>
          </a:xfrm>
        </p:spPr>
        <p:txBody>
          <a:bodyPr/>
          <a:lstStyle/>
          <a:p>
            <a:r>
              <a:rPr lang="en-US" sz="2800" dirty="0"/>
              <a:t>TJAGLCS Training Package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9261" y="4517023"/>
            <a:ext cx="7083879" cy="1752600"/>
          </a:xfrm>
        </p:spPr>
        <p:txBody>
          <a:bodyPr/>
          <a:lstStyle/>
          <a:p>
            <a:pPr>
              <a:tabLst>
                <a:tab pos="4572000" algn="l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Funding Gaps </a:t>
            </a:r>
          </a:p>
          <a:p>
            <a:pPr>
              <a:tabLst>
                <a:tab pos="4572000" algn="l"/>
              </a:tabLst>
            </a:pPr>
            <a:r>
              <a:rPr lang="en-US" sz="2200" dirty="0"/>
              <a:t>December 2024</a:t>
            </a:r>
          </a:p>
        </p:txBody>
      </p:sp>
      <p:sp>
        <p:nvSpPr>
          <p:cNvPr id="5" name="AutoShape 2" descr="United States Army Judge Advocate General's Corps - Wikipedia">
            <a:extLst>
              <a:ext uri="{FF2B5EF4-FFF2-40B4-BE49-F238E27FC236}">
                <a16:creationId xmlns:a16="http://schemas.microsoft.com/office/drawing/2014/main" id="{5DFA56DA-FA36-3EF7-1620-4DF8181194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14800" y="1464677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C1597C2-5A93-6AB0-7A3F-68F914800A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692" y="0"/>
            <a:ext cx="1145308" cy="1145308"/>
          </a:xfrm>
          <a:prstGeom prst="rect">
            <a:avLst/>
          </a:prstGeom>
        </p:spPr>
      </p:pic>
      <p:pic>
        <p:nvPicPr>
          <p:cNvPr id="4" name="Picture 2" descr="TJAGLCS Crest">
            <a:extLst>
              <a:ext uri="{FF2B5EF4-FFF2-40B4-BE49-F238E27FC236}">
                <a16:creationId xmlns:a16="http://schemas.microsoft.com/office/drawing/2014/main" id="{78F77D0C-2E3E-36F7-6CD8-EE256C27F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50477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7768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EBBB6A-635A-0681-4D87-1495ED2A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2954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kern="100" dirty="0">
                <a:solidFill>
                  <a:srgbClr val="000000"/>
                </a:solidFill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The information provided throughout this training aid does not, and is not intended to, constitute legal advice; instead, all information, laws, statues, content, and materials for this training aid are for general informational purposes only.  This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training aid may not constitute the most up-to-date legal or other relevant legal information.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Judge Advocates need to conduct their own due diligence through independent further legal research on any specific legal issue contained in this training package. </a:t>
            </a:r>
            <a:r>
              <a:rPr lang="en-US" kern="100" dirty="0">
                <a:solidFill>
                  <a:srgbClr val="000000"/>
                </a:solidFill>
                <a:effectLst/>
                <a:latin typeface="Publico"/>
                <a:ea typeface="Calibri" panose="020F0502020204030204" pitchFamily="34" charset="0"/>
                <a:cs typeface="Times New Roman" panose="02020603050405020304" pitchFamily="18" charset="0"/>
              </a:rPr>
              <a:t>No reader, user, or trainee of this product should act or refrain from acting based on information from this training aid without first seeking legal advice from an attorney in the relevant jurisdiction. 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9638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283C-4209-F5E8-D0F7-B00928C1C9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Funding Gaps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9DDAE-1BFD-9F7A-187C-8187AC335B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36C17-40FB-C6BF-1A8D-A41E5D3B1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19B57-1DDD-934C-78E9-C338E972C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Office of Management and Budget Circular A-11, Preparation, submission, and Execution of the Budget, Section 123, Apportionments Under Continuing Resolutions (2024) [OMB Cir. A-11], available at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https://www.whitehouse.gov/omb/information-for-agencies/circulars/</a:t>
            </a:r>
            <a:endParaRPr lang="en-US" sz="17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Management and Budget, Agency Contingency Plans (includes a frequently asked questions info sheet), </a:t>
            </a:r>
            <a:r>
              <a:rPr lang="en-US" sz="17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https://www.whitehouse.gov/omb/information-for-agencies/agency-contingency-plans/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Defense Guidance for Continuation of Operations During a Lapse in Appropriations (Sept. 2023), </a:t>
            </a:r>
            <a:r>
              <a:rPr lang="en-US" sz="17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https://media.defense.gov/2023/Sep/29/2003311351/-1/-1/0/DEPUTY-SECRETARY-OF-DEFENSE-MEMO-POTENTIAL-FOR-LAPSE-IN-FUNDING.PDF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“Applicability of the </a:t>
            </a:r>
            <a:r>
              <a:rPr lang="en-US" sz="17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Antideficiency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 Upon a Lapse in an Agency's Appropriations,” Opinion of the U.S. Attorney General, Benjamin R. </a:t>
            </a:r>
            <a:r>
              <a:rPr lang="en-US" sz="17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Civiletti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43 U.S. Op. Atty. Gen. 224, 4A U.S. Op. Off. Legal Counsel 16 (April 25, 1980), 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https://www.justice.gov/olc/opinion/applicability-antideficiency-act-upon-lapse-agency%E2%80%99s-appropriation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“Authority for the Continuance of Government Functions During a Temporary Lapse in Appropriations” Opinion of the U.S. Attorney General, Benjamin R. </a:t>
            </a:r>
            <a:r>
              <a:rPr lang="en-US" sz="17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Civiletti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43 U.S. Op. Atty. Gen. 293, 5 U.S. Op. Off. Legal Counsel 1 (January 16, 1981), 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https://www.justice.gov/olc/opinion/authority-continuance-government-functions-during-temporary-lapse-appropriations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Memorandum for Alice Rivlin, Office of Management and Budget, Aug. 16, 1995, 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https://www.justice.gov/opinion/file/844116/dl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Management and Budget and Office of Personnel Management Shutdown Guidance, available at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https://www.whitehouse.gov/omb/information-for-agencies/agency-contingency-plans/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https://www.opm.gov/policy-data-oversight/pay-leave/furlough-guidance/#url=Shutdown-Furlough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7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Appropriations Status Table (Regular Appropriations, Continuing Resolutions, Supplemental Appropriations, and Budget Resolutions), 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https://crsreports.congress.gov/AppropriationsStatusTable</a:t>
            </a:r>
            <a:endParaRPr lang="en-US" sz="17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Congressional Research Service (CRS) reports and primers, </a:t>
            </a:r>
            <a:r>
              <a:rPr lang="en-US" sz="17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 </a:t>
            </a:r>
            <a:r>
              <a:rPr lang="en-US" sz="17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https://crsreports.congress.gov/</a:t>
            </a:r>
            <a:endParaRPr lang="en-US" sz="17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TJAGLCS Fiscal Law 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Deskbook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Chapter 9</a:t>
            </a: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3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6FD0F0-18DB-2917-66F7-2DC8E4F5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 Funding Gap?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15D6DB-C014-EE91-BF4F-CF0C96325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(a.k.a., “lapse in appropriations”)</a:t>
            </a:r>
          </a:p>
          <a:p>
            <a:r>
              <a:rPr lang="en-US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funding gap refers to a period of time between the expiration or exhaustion of an appropriation and the enactment of a new one, i.e., a period when no appropriations act or continuing resolution exists.”  GAO Redbook, </a:t>
            </a:r>
            <a:r>
              <a:rPr lang="en-US" sz="21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</a:t>
            </a:r>
            <a:r>
              <a:rPr lang="en-US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6, page 6-146.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0BCFA-DF39-5DC7-D6DF-6E7BB53D9A30}"/>
              </a:ext>
            </a:extLst>
          </p:cNvPr>
          <p:cNvSpPr txBox="1"/>
          <p:nvPr/>
        </p:nvSpPr>
        <p:spPr>
          <a:xfrm>
            <a:off x="2834640" y="5246012"/>
            <a:ext cx="2041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Bridge!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A70D41-FBCE-84BC-0610-00D003E26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306" y="3429000"/>
            <a:ext cx="4423387" cy="227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80F-50A1-E06F-158D-478D3E21F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During a funding gap, agencies may continue: 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D2C9D47-D48A-6EE7-C628-C10973D96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(1) Activities otherwise authorized by law, e.g., activities funded with multi-year or no-year appropriations;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(2) Activities authorized under specific statutory authority.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., 41 U.S.C. § 6301 (Feed and Forage Act).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(3) Activities that protect life and property during emergencies.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., 31 U.S.C. § 1342.</a:t>
            </a:r>
          </a:p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Activities necessary to begin winding down other activities. 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Attorney General Opinion, Apr. 25, 1980, available at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https://www.justice.gov/olc/opinion/applicability-antideficiency-act-upon-lapse-agency%E2%80%99s-appropriation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7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ECE4-F9D2-35BE-4781-9BA9915E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Activities that protect life and property during emergencies.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9DB8F-2208-FEF1-F612-AE87E17D2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Two Requirements: 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Reasonable and articulable connection between function performed and safety of human life/property, AND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Likelihood that delay would compromise safety to a significant degree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Emergencies do NOT include ongoing regular functions, the suspension of which would not imminently threaten the safety of human life or the protection of property</a:t>
            </a:r>
          </a:p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10 U.S.C. § 1342 and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Memorandum for Alice Rivlin, Office of Management and Budget, Aug. 16, 1995, available at 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https://www.justice.gov/opinion/file/844116/dl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(aka the “Dellinger Memo”)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9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ECE4-F9D2-35BE-4781-9BA9915E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can agencies violate the ADA during a funding gap?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B5E334F-48E5-B3F0-9A57-8DD0BFB50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Spending in advance of an appropriation.  31 U.S.C. § 1341(a)(1)(B)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Acceptance of voluntary services.  31 U.S.C. § 1342</a:t>
            </a:r>
          </a:p>
        </p:txBody>
      </p:sp>
      <p:pic>
        <p:nvPicPr>
          <p:cNvPr id="9" name="Picture 2" descr="Image result for funding gap">
            <a:extLst>
              <a:ext uri="{FF2B5EF4-FFF2-40B4-BE49-F238E27FC236}">
                <a16:creationId xmlns:a16="http://schemas.microsoft.com/office/drawing/2014/main" id="{B81C1ADB-5119-4888-9F23-E13A668ED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22" y="3346913"/>
            <a:ext cx="3448112" cy="3047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53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91066-D09A-9D31-045D-27A49A83C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887380"/>
            <a:ext cx="7772400" cy="984885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F6C2-C981-F696-796D-6B636EF67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069" y="2379822"/>
            <a:ext cx="6400800" cy="1752600"/>
          </a:xfrm>
        </p:spPr>
        <p:txBody>
          <a:bodyPr/>
          <a:lstStyle/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Need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Have Training Materials?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Questions?</a:t>
            </a:r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FFFFFF"/>
                </a:solidFill>
                <a:effectLst/>
                <a:latin typeface="Franklin Gothic Book" panose="020B0503020102020204" pitchFamily="34" charset="0"/>
                <a:hlinkClick r:id="rId2"/>
              </a:rPr>
              <a:t>Contact Us!</a:t>
            </a:r>
            <a:endParaRPr lang="en-US" b="0" i="0" u="none" strike="noStrike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endParaRPr lang="en-US" b="0" i="0" dirty="0">
              <a:solidFill>
                <a:srgbClr val="FFFFFF"/>
              </a:solidFill>
              <a:effectLst/>
              <a:latin typeface="Franklin Gothic Book" panose="020B0503020102020204" pitchFamily="34" charset="0"/>
            </a:endParaRPr>
          </a:p>
          <a:p>
            <a:pPr algn="ctr" latinLnBrk="0"/>
            <a:r>
              <a:rPr lang="en-US" b="0" i="0" u="none" strike="noStrike" dirty="0">
                <a:solidFill>
                  <a:srgbClr val="00B0F0"/>
                </a:solidFill>
                <a:effectLst/>
                <a:latin typeface="Franklin Gothic Book" panose="020B05030201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TJAGLCS-training@army.mil</a:t>
            </a:r>
            <a:endParaRPr lang="en-US" b="0" i="0" dirty="0">
              <a:solidFill>
                <a:srgbClr val="00B0F0"/>
              </a:solidFill>
              <a:effectLst/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7582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941</Words>
  <Application>Microsoft Office PowerPoint</Application>
  <PresentationFormat>Widescreen</PresentationFormat>
  <Paragraphs>54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Publico</vt:lpstr>
      <vt:lpstr>Times New Roman</vt:lpstr>
      <vt:lpstr>Wingdings</vt:lpstr>
      <vt:lpstr>Office Theme</vt:lpstr>
      <vt:lpstr>1_2003 03 CG Unclassified Master</vt:lpstr>
      <vt:lpstr>TJAGLCS Training Package</vt:lpstr>
      <vt:lpstr>PowerPoint Presentation</vt:lpstr>
      <vt:lpstr> Funding Gaps</vt:lpstr>
      <vt:lpstr>References</vt:lpstr>
      <vt:lpstr>What is a Funding Gap?</vt:lpstr>
      <vt:lpstr>During a funding gap, agencies may continue: </vt:lpstr>
      <vt:lpstr>Activities that protect life and property during emergencies. </vt:lpstr>
      <vt:lpstr>How can agencies violate the ADA during a funding gap?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Continuing Resolutions</dc:title>
  <dc:creator>Venious, Nichole M MAJ USARMY HQDA TJAGLCS (USA)</dc:creator>
  <cp:lastModifiedBy>Troy, Keaton L MAJ USARMY HQDA TJAGLCS (USA)</cp:lastModifiedBy>
  <cp:revision>10</cp:revision>
  <dcterms:created xsi:type="dcterms:W3CDTF">2024-11-26T17:15:13Z</dcterms:created>
  <dcterms:modified xsi:type="dcterms:W3CDTF">2024-12-02T15:47:55Z</dcterms:modified>
</cp:coreProperties>
</file>